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58" r:id="rId5"/>
    <p:sldId id="259" r:id="rId6"/>
    <p:sldId id="260" r:id="rId7"/>
    <p:sldId id="261" r:id="rId8"/>
    <p:sldId id="262" r:id="rId9"/>
    <p:sldId id="263" r:id="rId10"/>
    <p:sldId id="264" r:id="rId11"/>
    <p:sldId id="265" r:id="rId12"/>
    <p:sldId id="266"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56" d="100"/>
          <a:sy n="56" d="100"/>
        </p:scale>
        <p:origin x="90"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0BA5-6269-F980-795A-B260C5C2372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0B2174C-8FFE-6695-71D9-89EFCD229F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634818-B8A8-0A4B-194A-F1B1A8EBDF48}"/>
              </a:ext>
            </a:extLst>
          </p:cNvPr>
          <p:cNvSpPr>
            <a:spLocks noGrp="1"/>
          </p:cNvSpPr>
          <p:nvPr>
            <p:ph type="dt" sz="half" idx="10"/>
          </p:nvPr>
        </p:nvSpPr>
        <p:spPr/>
        <p:txBody>
          <a:bodyPr/>
          <a:lstStyle/>
          <a:p>
            <a:fld id="{4582DCD8-1BB3-4432-AE26-B70A1F4E84BB}" type="datetimeFigureOut">
              <a:rPr lang="en-US" smtClean="0"/>
              <a:t>6/19/2024</a:t>
            </a:fld>
            <a:endParaRPr lang="en-US"/>
          </a:p>
        </p:txBody>
      </p:sp>
      <p:sp>
        <p:nvSpPr>
          <p:cNvPr id="5" name="Footer Placeholder 4">
            <a:extLst>
              <a:ext uri="{FF2B5EF4-FFF2-40B4-BE49-F238E27FC236}">
                <a16:creationId xmlns:a16="http://schemas.microsoft.com/office/drawing/2014/main" id="{4554151B-70EF-22DA-EE16-E2F4052F5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17F0E-FA80-8FA2-1B18-C919113906B5}"/>
              </a:ext>
            </a:extLst>
          </p:cNvPr>
          <p:cNvSpPr>
            <a:spLocks noGrp="1"/>
          </p:cNvSpPr>
          <p:nvPr>
            <p:ph type="sldNum" sz="quarter" idx="12"/>
          </p:nvPr>
        </p:nvSpPr>
        <p:spPr/>
        <p:txBody>
          <a:bodyPr/>
          <a:lstStyle/>
          <a:p>
            <a:fld id="{654136EA-F9BB-4E00-8C77-B894E3B9FAD2}" type="slidenum">
              <a:rPr lang="en-US" smtClean="0"/>
              <a:t>‹#›</a:t>
            </a:fld>
            <a:endParaRPr lang="en-US"/>
          </a:p>
        </p:txBody>
      </p:sp>
      <p:pic>
        <p:nvPicPr>
          <p:cNvPr id="8" name="Picture 7">
            <a:extLst>
              <a:ext uri="{FF2B5EF4-FFF2-40B4-BE49-F238E27FC236}">
                <a16:creationId xmlns:a16="http://schemas.microsoft.com/office/drawing/2014/main" id="{8FF716FB-BA12-95FB-28B2-43DB1EE62B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7" cy="6857999"/>
          </a:xfrm>
          <a:prstGeom prst="rect">
            <a:avLst/>
          </a:prstGeom>
        </p:spPr>
      </p:pic>
    </p:spTree>
    <p:extLst>
      <p:ext uri="{BB962C8B-B14F-4D97-AF65-F5344CB8AC3E}">
        <p14:creationId xmlns:p14="http://schemas.microsoft.com/office/powerpoint/2010/main" val="4051885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5591-B304-9B35-1AAE-9AD8B967A8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B2F1CC-B44E-DD90-2D9A-12C4CCBE6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FDA26F-0F50-CF6C-AA77-570F17B850F4}"/>
              </a:ext>
            </a:extLst>
          </p:cNvPr>
          <p:cNvSpPr>
            <a:spLocks noGrp="1"/>
          </p:cNvSpPr>
          <p:nvPr>
            <p:ph type="dt" sz="half" idx="10"/>
          </p:nvPr>
        </p:nvSpPr>
        <p:spPr/>
        <p:txBody>
          <a:bodyPr/>
          <a:lstStyle/>
          <a:p>
            <a:fld id="{4582DCD8-1BB3-4432-AE26-B70A1F4E84BB}" type="datetimeFigureOut">
              <a:rPr lang="en-US" smtClean="0"/>
              <a:t>6/19/2024</a:t>
            </a:fld>
            <a:endParaRPr lang="en-US"/>
          </a:p>
        </p:txBody>
      </p:sp>
      <p:sp>
        <p:nvSpPr>
          <p:cNvPr id="5" name="Footer Placeholder 4">
            <a:extLst>
              <a:ext uri="{FF2B5EF4-FFF2-40B4-BE49-F238E27FC236}">
                <a16:creationId xmlns:a16="http://schemas.microsoft.com/office/drawing/2014/main" id="{69637A23-55AD-60CD-FE0B-2ABBE91B25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56B3F-60FF-2FAC-BEC6-0523192A332C}"/>
              </a:ext>
            </a:extLst>
          </p:cNvPr>
          <p:cNvSpPr>
            <a:spLocks noGrp="1"/>
          </p:cNvSpPr>
          <p:nvPr>
            <p:ph type="sldNum" sz="quarter" idx="12"/>
          </p:nvPr>
        </p:nvSpPr>
        <p:spPr/>
        <p:txBody>
          <a:bodyPr/>
          <a:lstStyle/>
          <a:p>
            <a:fld id="{654136EA-F9BB-4E00-8C77-B894E3B9FAD2}" type="slidenum">
              <a:rPr lang="en-US" smtClean="0"/>
              <a:t>‹#›</a:t>
            </a:fld>
            <a:endParaRPr lang="en-US"/>
          </a:p>
        </p:txBody>
      </p:sp>
    </p:spTree>
    <p:extLst>
      <p:ext uri="{BB962C8B-B14F-4D97-AF65-F5344CB8AC3E}">
        <p14:creationId xmlns:p14="http://schemas.microsoft.com/office/powerpoint/2010/main" val="1878915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7A95EB-3A0A-B267-A48E-39A8C667DE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4A5DC7-12B2-84C8-5A7C-AEF2E8806E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5CF6D9-4EDC-E1B2-B07D-7C7A2E318B8E}"/>
              </a:ext>
            </a:extLst>
          </p:cNvPr>
          <p:cNvSpPr>
            <a:spLocks noGrp="1"/>
          </p:cNvSpPr>
          <p:nvPr>
            <p:ph type="dt" sz="half" idx="10"/>
          </p:nvPr>
        </p:nvSpPr>
        <p:spPr/>
        <p:txBody>
          <a:bodyPr/>
          <a:lstStyle/>
          <a:p>
            <a:fld id="{4582DCD8-1BB3-4432-AE26-B70A1F4E84BB}" type="datetimeFigureOut">
              <a:rPr lang="en-US" smtClean="0"/>
              <a:t>6/19/2024</a:t>
            </a:fld>
            <a:endParaRPr lang="en-US"/>
          </a:p>
        </p:txBody>
      </p:sp>
      <p:sp>
        <p:nvSpPr>
          <p:cNvPr id="5" name="Footer Placeholder 4">
            <a:extLst>
              <a:ext uri="{FF2B5EF4-FFF2-40B4-BE49-F238E27FC236}">
                <a16:creationId xmlns:a16="http://schemas.microsoft.com/office/drawing/2014/main" id="{7F069100-2E87-9031-B3F8-6EAB08F18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FC0CCB-D694-491D-EEAC-06C8588A1CF8}"/>
              </a:ext>
            </a:extLst>
          </p:cNvPr>
          <p:cNvSpPr>
            <a:spLocks noGrp="1"/>
          </p:cNvSpPr>
          <p:nvPr>
            <p:ph type="sldNum" sz="quarter" idx="12"/>
          </p:nvPr>
        </p:nvSpPr>
        <p:spPr/>
        <p:txBody>
          <a:bodyPr/>
          <a:lstStyle/>
          <a:p>
            <a:fld id="{654136EA-F9BB-4E00-8C77-B894E3B9FAD2}" type="slidenum">
              <a:rPr lang="en-US" smtClean="0"/>
              <a:t>‹#›</a:t>
            </a:fld>
            <a:endParaRPr lang="en-US"/>
          </a:p>
        </p:txBody>
      </p:sp>
    </p:spTree>
    <p:extLst>
      <p:ext uri="{BB962C8B-B14F-4D97-AF65-F5344CB8AC3E}">
        <p14:creationId xmlns:p14="http://schemas.microsoft.com/office/powerpoint/2010/main" val="3142446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4A7F46-064E-E313-D400-82010DEF34A2}"/>
              </a:ext>
            </a:extLst>
          </p:cNvPr>
          <p:cNvSpPr>
            <a:spLocks noGrp="1"/>
          </p:cNvSpPr>
          <p:nvPr>
            <p:ph idx="1"/>
          </p:nvPr>
        </p:nvSpPr>
        <p:spPr>
          <a:xfrm>
            <a:off x="331304" y="1616906"/>
            <a:ext cx="558247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E841C97-8F80-A714-D6A8-945D12405C75}"/>
              </a:ext>
            </a:extLst>
          </p:cNvPr>
          <p:cNvSpPr>
            <a:spLocks noGrp="1"/>
          </p:cNvSpPr>
          <p:nvPr>
            <p:ph type="dt" sz="half" idx="10"/>
          </p:nvPr>
        </p:nvSpPr>
        <p:spPr/>
        <p:txBody>
          <a:bodyPr/>
          <a:lstStyle/>
          <a:p>
            <a:fld id="{4582DCD8-1BB3-4432-AE26-B70A1F4E84BB}" type="datetimeFigureOut">
              <a:rPr lang="en-US" smtClean="0"/>
              <a:t>6/19/2024</a:t>
            </a:fld>
            <a:endParaRPr lang="en-US"/>
          </a:p>
        </p:txBody>
      </p:sp>
      <p:sp>
        <p:nvSpPr>
          <p:cNvPr id="5" name="Footer Placeholder 4">
            <a:extLst>
              <a:ext uri="{FF2B5EF4-FFF2-40B4-BE49-F238E27FC236}">
                <a16:creationId xmlns:a16="http://schemas.microsoft.com/office/drawing/2014/main" id="{B89A6471-5C8D-380B-3E9D-5BFBF0670C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AAD52A-147B-505D-B11F-7D250EDDF42A}"/>
              </a:ext>
            </a:extLst>
          </p:cNvPr>
          <p:cNvSpPr>
            <a:spLocks noGrp="1"/>
          </p:cNvSpPr>
          <p:nvPr>
            <p:ph type="sldNum" sz="quarter" idx="12"/>
          </p:nvPr>
        </p:nvSpPr>
        <p:spPr/>
        <p:txBody>
          <a:bodyPr/>
          <a:lstStyle/>
          <a:p>
            <a:fld id="{654136EA-F9BB-4E00-8C77-B894E3B9FAD2}" type="slidenum">
              <a:rPr lang="en-US" smtClean="0"/>
              <a:t>‹#›</a:t>
            </a:fld>
            <a:endParaRPr lang="en-US"/>
          </a:p>
        </p:txBody>
      </p:sp>
      <p:pic>
        <p:nvPicPr>
          <p:cNvPr id="8" name="Picture 7">
            <a:extLst>
              <a:ext uri="{FF2B5EF4-FFF2-40B4-BE49-F238E27FC236}">
                <a16:creationId xmlns:a16="http://schemas.microsoft.com/office/drawing/2014/main" id="{D86450E6-43F8-75D3-CA15-ECCFD25CBD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143000"/>
          </a:xfrm>
          <a:prstGeom prst="rect">
            <a:avLst/>
          </a:prstGeom>
        </p:spPr>
      </p:pic>
      <p:sp>
        <p:nvSpPr>
          <p:cNvPr id="2" name="Title 1">
            <a:extLst>
              <a:ext uri="{FF2B5EF4-FFF2-40B4-BE49-F238E27FC236}">
                <a16:creationId xmlns:a16="http://schemas.microsoft.com/office/drawing/2014/main" id="{063D5702-B124-CCCA-1ACB-58909746B408}"/>
              </a:ext>
            </a:extLst>
          </p:cNvPr>
          <p:cNvSpPr>
            <a:spLocks noGrp="1"/>
          </p:cNvSpPr>
          <p:nvPr>
            <p:ph type="title"/>
          </p:nvPr>
        </p:nvSpPr>
        <p:spPr>
          <a:xfrm>
            <a:off x="0" y="-82140"/>
            <a:ext cx="12192000" cy="1325563"/>
          </a:xfrm>
        </p:spPr>
        <p:txBody>
          <a:bodyPr/>
          <a:lstStyle>
            <a:lvl1pPr algn="ctr">
              <a:defRPr>
                <a:solidFill>
                  <a:schemeClr val="bg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C00018A9-D997-93CC-4147-CC16AE2FD18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6257165"/>
            <a:ext cx="12191999" cy="603249"/>
          </a:xfrm>
          <a:prstGeom prst="rect">
            <a:avLst/>
          </a:prstGeom>
        </p:spPr>
      </p:pic>
      <p:sp>
        <p:nvSpPr>
          <p:cNvPr id="7" name="Slide Number Placeholder 5">
            <a:extLst>
              <a:ext uri="{FF2B5EF4-FFF2-40B4-BE49-F238E27FC236}">
                <a16:creationId xmlns:a16="http://schemas.microsoft.com/office/drawing/2014/main" id="{CCD9845D-AE62-8AED-D9C4-0BC97FA0551F}"/>
              </a:ext>
            </a:extLst>
          </p:cNvPr>
          <p:cNvSpPr txBox="1">
            <a:spLocks/>
          </p:cNvSpPr>
          <p:nvPr userDrawn="1"/>
        </p:nvSpPr>
        <p:spPr>
          <a:xfrm>
            <a:off x="9364575" y="640447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4136EA-F9BB-4E00-8C77-B894E3B9FAD2}" type="slidenum">
              <a:rPr lang="en-US" smtClean="0"/>
              <a:pPr/>
              <a:t>‹#›</a:t>
            </a:fld>
            <a:endParaRPr lang="en-US"/>
          </a:p>
        </p:txBody>
      </p:sp>
    </p:spTree>
    <p:extLst>
      <p:ext uri="{BB962C8B-B14F-4D97-AF65-F5344CB8AC3E}">
        <p14:creationId xmlns:p14="http://schemas.microsoft.com/office/powerpoint/2010/main" val="1914101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CA149-A7BD-FCB4-BCC5-FB3CD7B1F7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B895A1-8EA4-018C-046C-14DA9889DB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C34611-722E-05F4-69ED-674A1849CE63}"/>
              </a:ext>
            </a:extLst>
          </p:cNvPr>
          <p:cNvSpPr>
            <a:spLocks noGrp="1"/>
          </p:cNvSpPr>
          <p:nvPr>
            <p:ph type="dt" sz="half" idx="10"/>
          </p:nvPr>
        </p:nvSpPr>
        <p:spPr/>
        <p:txBody>
          <a:bodyPr/>
          <a:lstStyle/>
          <a:p>
            <a:fld id="{4582DCD8-1BB3-4432-AE26-B70A1F4E84BB}" type="datetimeFigureOut">
              <a:rPr lang="en-US" smtClean="0"/>
              <a:t>6/19/2024</a:t>
            </a:fld>
            <a:endParaRPr lang="en-US"/>
          </a:p>
        </p:txBody>
      </p:sp>
      <p:sp>
        <p:nvSpPr>
          <p:cNvPr id="5" name="Footer Placeholder 4">
            <a:extLst>
              <a:ext uri="{FF2B5EF4-FFF2-40B4-BE49-F238E27FC236}">
                <a16:creationId xmlns:a16="http://schemas.microsoft.com/office/drawing/2014/main" id="{E54192E9-4F3D-798A-97D4-A8F6B4F54C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08F389-CBAB-230A-BA86-C37107310EEC}"/>
              </a:ext>
            </a:extLst>
          </p:cNvPr>
          <p:cNvSpPr>
            <a:spLocks noGrp="1"/>
          </p:cNvSpPr>
          <p:nvPr>
            <p:ph type="sldNum" sz="quarter" idx="12"/>
          </p:nvPr>
        </p:nvSpPr>
        <p:spPr/>
        <p:txBody>
          <a:bodyPr/>
          <a:lstStyle/>
          <a:p>
            <a:fld id="{654136EA-F9BB-4E00-8C77-B894E3B9FAD2}" type="slidenum">
              <a:rPr lang="en-US" smtClean="0"/>
              <a:t>‹#›</a:t>
            </a:fld>
            <a:endParaRPr lang="en-US"/>
          </a:p>
        </p:txBody>
      </p:sp>
    </p:spTree>
    <p:extLst>
      <p:ext uri="{BB962C8B-B14F-4D97-AF65-F5344CB8AC3E}">
        <p14:creationId xmlns:p14="http://schemas.microsoft.com/office/powerpoint/2010/main" val="2710167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F713F-AB27-26E4-C7E3-3C16050F02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554B8-A616-395B-0B0F-2320B42E2B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837A7F-7B17-811C-63B0-E829C77509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14D730-7160-1F04-C900-8366710321FE}"/>
              </a:ext>
            </a:extLst>
          </p:cNvPr>
          <p:cNvSpPr>
            <a:spLocks noGrp="1"/>
          </p:cNvSpPr>
          <p:nvPr>
            <p:ph type="dt" sz="half" idx="10"/>
          </p:nvPr>
        </p:nvSpPr>
        <p:spPr/>
        <p:txBody>
          <a:bodyPr/>
          <a:lstStyle/>
          <a:p>
            <a:fld id="{4582DCD8-1BB3-4432-AE26-B70A1F4E84BB}" type="datetimeFigureOut">
              <a:rPr lang="en-US" smtClean="0"/>
              <a:t>6/19/2024</a:t>
            </a:fld>
            <a:endParaRPr lang="en-US"/>
          </a:p>
        </p:txBody>
      </p:sp>
      <p:sp>
        <p:nvSpPr>
          <p:cNvPr id="6" name="Footer Placeholder 5">
            <a:extLst>
              <a:ext uri="{FF2B5EF4-FFF2-40B4-BE49-F238E27FC236}">
                <a16:creationId xmlns:a16="http://schemas.microsoft.com/office/drawing/2014/main" id="{1E8D20C2-A23E-BAA1-349F-55E77E5619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1DEF4A-02B5-03C3-16A7-CCCB858B747E}"/>
              </a:ext>
            </a:extLst>
          </p:cNvPr>
          <p:cNvSpPr>
            <a:spLocks noGrp="1"/>
          </p:cNvSpPr>
          <p:nvPr>
            <p:ph type="sldNum" sz="quarter" idx="12"/>
          </p:nvPr>
        </p:nvSpPr>
        <p:spPr/>
        <p:txBody>
          <a:bodyPr/>
          <a:lstStyle/>
          <a:p>
            <a:fld id="{654136EA-F9BB-4E00-8C77-B894E3B9FAD2}" type="slidenum">
              <a:rPr lang="en-US" smtClean="0"/>
              <a:t>‹#›</a:t>
            </a:fld>
            <a:endParaRPr lang="en-US"/>
          </a:p>
        </p:txBody>
      </p:sp>
    </p:spTree>
    <p:extLst>
      <p:ext uri="{BB962C8B-B14F-4D97-AF65-F5344CB8AC3E}">
        <p14:creationId xmlns:p14="http://schemas.microsoft.com/office/powerpoint/2010/main" val="768525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E6C0F-DF26-D4E1-9652-04E657AE28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229BB3-85A7-892C-6F37-00DD18E240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964695-3525-89DA-BF96-F01E20E8FB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195762-63FA-ED8D-8927-0DF2CC6535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AF4CDB-D02D-3F86-5668-F54EEF036E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CAB3E8-0E1C-59A9-7FF9-FE621709292B}"/>
              </a:ext>
            </a:extLst>
          </p:cNvPr>
          <p:cNvSpPr>
            <a:spLocks noGrp="1"/>
          </p:cNvSpPr>
          <p:nvPr>
            <p:ph type="dt" sz="half" idx="10"/>
          </p:nvPr>
        </p:nvSpPr>
        <p:spPr/>
        <p:txBody>
          <a:bodyPr/>
          <a:lstStyle/>
          <a:p>
            <a:fld id="{4582DCD8-1BB3-4432-AE26-B70A1F4E84BB}" type="datetimeFigureOut">
              <a:rPr lang="en-US" smtClean="0"/>
              <a:t>6/19/2024</a:t>
            </a:fld>
            <a:endParaRPr lang="en-US"/>
          </a:p>
        </p:txBody>
      </p:sp>
      <p:sp>
        <p:nvSpPr>
          <p:cNvPr id="8" name="Footer Placeholder 7">
            <a:extLst>
              <a:ext uri="{FF2B5EF4-FFF2-40B4-BE49-F238E27FC236}">
                <a16:creationId xmlns:a16="http://schemas.microsoft.com/office/drawing/2014/main" id="{FD03911D-2A9C-DEBD-1F0C-8486E8152A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0BE4BA-5666-4213-F2DB-9BC51FF1769F}"/>
              </a:ext>
            </a:extLst>
          </p:cNvPr>
          <p:cNvSpPr>
            <a:spLocks noGrp="1"/>
          </p:cNvSpPr>
          <p:nvPr>
            <p:ph type="sldNum" sz="quarter" idx="12"/>
          </p:nvPr>
        </p:nvSpPr>
        <p:spPr/>
        <p:txBody>
          <a:bodyPr/>
          <a:lstStyle/>
          <a:p>
            <a:fld id="{654136EA-F9BB-4E00-8C77-B894E3B9FAD2}" type="slidenum">
              <a:rPr lang="en-US" smtClean="0"/>
              <a:t>‹#›</a:t>
            </a:fld>
            <a:endParaRPr lang="en-US"/>
          </a:p>
        </p:txBody>
      </p:sp>
    </p:spTree>
    <p:extLst>
      <p:ext uri="{BB962C8B-B14F-4D97-AF65-F5344CB8AC3E}">
        <p14:creationId xmlns:p14="http://schemas.microsoft.com/office/powerpoint/2010/main" val="2525716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28AED-7E70-4A61-CD0E-5A4E8B1691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E592F6-98A6-9940-AD27-38F07C05D096}"/>
              </a:ext>
            </a:extLst>
          </p:cNvPr>
          <p:cNvSpPr>
            <a:spLocks noGrp="1"/>
          </p:cNvSpPr>
          <p:nvPr>
            <p:ph type="dt" sz="half" idx="10"/>
          </p:nvPr>
        </p:nvSpPr>
        <p:spPr/>
        <p:txBody>
          <a:bodyPr/>
          <a:lstStyle/>
          <a:p>
            <a:fld id="{4582DCD8-1BB3-4432-AE26-B70A1F4E84BB}" type="datetimeFigureOut">
              <a:rPr lang="en-US" smtClean="0"/>
              <a:t>6/19/2024</a:t>
            </a:fld>
            <a:endParaRPr lang="en-US"/>
          </a:p>
        </p:txBody>
      </p:sp>
      <p:sp>
        <p:nvSpPr>
          <p:cNvPr id="4" name="Footer Placeholder 3">
            <a:extLst>
              <a:ext uri="{FF2B5EF4-FFF2-40B4-BE49-F238E27FC236}">
                <a16:creationId xmlns:a16="http://schemas.microsoft.com/office/drawing/2014/main" id="{4405101A-4558-7E54-683A-886DC259B1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D1E8C7-78AD-6AF2-8FA7-3AC45A7DD0C6}"/>
              </a:ext>
            </a:extLst>
          </p:cNvPr>
          <p:cNvSpPr>
            <a:spLocks noGrp="1"/>
          </p:cNvSpPr>
          <p:nvPr>
            <p:ph type="sldNum" sz="quarter" idx="12"/>
          </p:nvPr>
        </p:nvSpPr>
        <p:spPr/>
        <p:txBody>
          <a:bodyPr/>
          <a:lstStyle/>
          <a:p>
            <a:fld id="{654136EA-F9BB-4E00-8C77-B894E3B9FAD2}" type="slidenum">
              <a:rPr lang="en-US" smtClean="0"/>
              <a:t>‹#›</a:t>
            </a:fld>
            <a:endParaRPr lang="en-US"/>
          </a:p>
        </p:txBody>
      </p:sp>
    </p:spTree>
    <p:extLst>
      <p:ext uri="{BB962C8B-B14F-4D97-AF65-F5344CB8AC3E}">
        <p14:creationId xmlns:p14="http://schemas.microsoft.com/office/powerpoint/2010/main" val="769920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30B5BB-734F-11FF-C777-B8F427976121}"/>
              </a:ext>
            </a:extLst>
          </p:cNvPr>
          <p:cNvSpPr>
            <a:spLocks noGrp="1"/>
          </p:cNvSpPr>
          <p:nvPr>
            <p:ph type="dt" sz="half" idx="10"/>
          </p:nvPr>
        </p:nvSpPr>
        <p:spPr/>
        <p:txBody>
          <a:bodyPr/>
          <a:lstStyle/>
          <a:p>
            <a:fld id="{4582DCD8-1BB3-4432-AE26-B70A1F4E84BB}" type="datetimeFigureOut">
              <a:rPr lang="en-US" smtClean="0"/>
              <a:t>6/19/2024</a:t>
            </a:fld>
            <a:endParaRPr lang="en-US"/>
          </a:p>
        </p:txBody>
      </p:sp>
      <p:sp>
        <p:nvSpPr>
          <p:cNvPr id="3" name="Footer Placeholder 2">
            <a:extLst>
              <a:ext uri="{FF2B5EF4-FFF2-40B4-BE49-F238E27FC236}">
                <a16:creationId xmlns:a16="http://schemas.microsoft.com/office/drawing/2014/main" id="{CB4B54C2-2A18-15F0-8122-F3F3C1D776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0105C-B0B0-9BD7-8007-4667B2947B3D}"/>
              </a:ext>
            </a:extLst>
          </p:cNvPr>
          <p:cNvSpPr>
            <a:spLocks noGrp="1"/>
          </p:cNvSpPr>
          <p:nvPr>
            <p:ph type="sldNum" sz="quarter" idx="12"/>
          </p:nvPr>
        </p:nvSpPr>
        <p:spPr/>
        <p:txBody>
          <a:bodyPr/>
          <a:lstStyle/>
          <a:p>
            <a:fld id="{654136EA-F9BB-4E00-8C77-B894E3B9FAD2}" type="slidenum">
              <a:rPr lang="en-US" smtClean="0"/>
              <a:t>‹#›</a:t>
            </a:fld>
            <a:endParaRPr lang="en-US"/>
          </a:p>
        </p:txBody>
      </p:sp>
    </p:spTree>
    <p:extLst>
      <p:ext uri="{BB962C8B-B14F-4D97-AF65-F5344CB8AC3E}">
        <p14:creationId xmlns:p14="http://schemas.microsoft.com/office/powerpoint/2010/main" val="1184258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354ED-0312-06A8-2D29-EA72DC8F29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9EC3A4-51E3-0596-3659-4F5F44C77A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AE5952-6648-2928-F999-735FC934D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E4EA5F-B14D-25E2-7511-CDBC40F6ADA0}"/>
              </a:ext>
            </a:extLst>
          </p:cNvPr>
          <p:cNvSpPr>
            <a:spLocks noGrp="1"/>
          </p:cNvSpPr>
          <p:nvPr>
            <p:ph type="dt" sz="half" idx="10"/>
          </p:nvPr>
        </p:nvSpPr>
        <p:spPr/>
        <p:txBody>
          <a:bodyPr/>
          <a:lstStyle/>
          <a:p>
            <a:fld id="{4582DCD8-1BB3-4432-AE26-B70A1F4E84BB}" type="datetimeFigureOut">
              <a:rPr lang="en-US" smtClean="0"/>
              <a:t>6/19/2024</a:t>
            </a:fld>
            <a:endParaRPr lang="en-US"/>
          </a:p>
        </p:txBody>
      </p:sp>
      <p:sp>
        <p:nvSpPr>
          <p:cNvPr id="6" name="Footer Placeholder 5">
            <a:extLst>
              <a:ext uri="{FF2B5EF4-FFF2-40B4-BE49-F238E27FC236}">
                <a16:creationId xmlns:a16="http://schemas.microsoft.com/office/drawing/2014/main" id="{BCCCA315-844E-B674-2885-A93F939F41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98DCB-2B76-44D5-16FB-291C98EA080D}"/>
              </a:ext>
            </a:extLst>
          </p:cNvPr>
          <p:cNvSpPr>
            <a:spLocks noGrp="1"/>
          </p:cNvSpPr>
          <p:nvPr>
            <p:ph type="sldNum" sz="quarter" idx="12"/>
          </p:nvPr>
        </p:nvSpPr>
        <p:spPr/>
        <p:txBody>
          <a:bodyPr/>
          <a:lstStyle/>
          <a:p>
            <a:fld id="{654136EA-F9BB-4E00-8C77-B894E3B9FAD2}" type="slidenum">
              <a:rPr lang="en-US" smtClean="0"/>
              <a:t>‹#›</a:t>
            </a:fld>
            <a:endParaRPr lang="en-US"/>
          </a:p>
        </p:txBody>
      </p:sp>
    </p:spTree>
    <p:extLst>
      <p:ext uri="{BB962C8B-B14F-4D97-AF65-F5344CB8AC3E}">
        <p14:creationId xmlns:p14="http://schemas.microsoft.com/office/powerpoint/2010/main" val="362905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3C275-E248-4F64-422D-DD0CA900ED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036137-848D-E7D6-1425-7B6E85DD49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AE0B6B-0BCF-75CF-6741-98FF0935D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D3C38-02F4-55C6-1E4A-B363133A8067}"/>
              </a:ext>
            </a:extLst>
          </p:cNvPr>
          <p:cNvSpPr>
            <a:spLocks noGrp="1"/>
          </p:cNvSpPr>
          <p:nvPr>
            <p:ph type="dt" sz="half" idx="10"/>
          </p:nvPr>
        </p:nvSpPr>
        <p:spPr/>
        <p:txBody>
          <a:bodyPr/>
          <a:lstStyle/>
          <a:p>
            <a:fld id="{4582DCD8-1BB3-4432-AE26-B70A1F4E84BB}" type="datetimeFigureOut">
              <a:rPr lang="en-US" smtClean="0"/>
              <a:t>6/19/2024</a:t>
            </a:fld>
            <a:endParaRPr lang="en-US"/>
          </a:p>
        </p:txBody>
      </p:sp>
      <p:sp>
        <p:nvSpPr>
          <p:cNvPr id="6" name="Footer Placeholder 5">
            <a:extLst>
              <a:ext uri="{FF2B5EF4-FFF2-40B4-BE49-F238E27FC236}">
                <a16:creationId xmlns:a16="http://schemas.microsoft.com/office/drawing/2014/main" id="{A9534C2B-3A87-7D68-0B4F-AFC40D48E4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FB3D8C-C054-57E6-AC3D-41AD76C9A45F}"/>
              </a:ext>
            </a:extLst>
          </p:cNvPr>
          <p:cNvSpPr>
            <a:spLocks noGrp="1"/>
          </p:cNvSpPr>
          <p:nvPr>
            <p:ph type="sldNum" sz="quarter" idx="12"/>
          </p:nvPr>
        </p:nvSpPr>
        <p:spPr/>
        <p:txBody>
          <a:bodyPr/>
          <a:lstStyle/>
          <a:p>
            <a:fld id="{654136EA-F9BB-4E00-8C77-B894E3B9FAD2}" type="slidenum">
              <a:rPr lang="en-US" smtClean="0"/>
              <a:t>‹#›</a:t>
            </a:fld>
            <a:endParaRPr lang="en-US"/>
          </a:p>
        </p:txBody>
      </p:sp>
    </p:spTree>
    <p:extLst>
      <p:ext uri="{BB962C8B-B14F-4D97-AF65-F5344CB8AC3E}">
        <p14:creationId xmlns:p14="http://schemas.microsoft.com/office/powerpoint/2010/main" val="2648027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631118-4C47-54EF-23FB-D46850C3E1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4625F9-B152-DEF0-9407-E4A5309041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9CCA38-F0C3-A71B-FE03-AEE80FA640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82DCD8-1BB3-4432-AE26-B70A1F4E84BB}" type="datetimeFigureOut">
              <a:rPr lang="en-US" smtClean="0"/>
              <a:t>6/19/2024</a:t>
            </a:fld>
            <a:endParaRPr lang="en-US"/>
          </a:p>
        </p:txBody>
      </p:sp>
      <p:sp>
        <p:nvSpPr>
          <p:cNvPr id="5" name="Footer Placeholder 4">
            <a:extLst>
              <a:ext uri="{FF2B5EF4-FFF2-40B4-BE49-F238E27FC236}">
                <a16:creationId xmlns:a16="http://schemas.microsoft.com/office/drawing/2014/main" id="{C66C24B8-DAE2-67F1-5F2D-8490A8459D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095481-F75A-2314-9308-A8B6167AEC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4136EA-F9BB-4E00-8C77-B894E3B9FAD2}" type="slidenum">
              <a:rPr lang="en-US" smtClean="0"/>
              <a:t>‹#›</a:t>
            </a:fld>
            <a:endParaRPr lang="en-US"/>
          </a:p>
        </p:txBody>
      </p:sp>
    </p:spTree>
    <p:extLst>
      <p:ext uri="{BB962C8B-B14F-4D97-AF65-F5344CB8AC3E}">
        <p14:creationId xmlns:p14="http://schemas.microsoft.com/office/powerpoint/2010/main" val="3072004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tms.org/Committe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307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7D5844-4540-79A9-B5AA-059870179AA7}"/>
              </a:ext>
            </a:extLst>
          </p:cNvPr>
          <p:cNvSpPr>
            <a:spLocks noGrp="1"/>
          </p:cNvSpPr>
          <p:nvPr>
            <p:ph type="title"/>
          </p:nvPr>
        </p:nvSpPr>
        <p:spPr/>
        <p:txBody>
          <a:bodyPr>
            <a:normAutofit/>
          </a:bodyPr>
          <a:lstStyle/>
          <a:p>
            <a:r>
              <a:rPr lang="en-US" sz="3600" dirty="0"/>
              <a:t>Typical Functional Committee Meeting Schedule</a:t>
            </a:r>
          </a:p>
        </p:txBody>
      </p:sp>
      <p:sp>
        <p:nvSpPr>
          <p:cNvPr id="4" name="Content Placeholder 3">
            <a:extLst>
              <a:ext uri="{FF2B5EF4-FFF2-40B4-BE49-F238E27FC236}">
                <a16:creationId xmlns:a16="http://schemas.microsoft.com/office/drawing/2014/main" id="{0C25CE89-E123-CDF1-6AA8-5A2464047723}"/>
              </a:ext>
            </a:extLst>
          </p:cNvPr>
          <p:cNvSpPr>
            <a:spLocks noGrp="1"/>
          </p:cNvSpPr>
          <p:nvPr>
            <p:ph idx="1"/>
          </p:nvPr>
        </p:nvSpPr>
        <p:spPr>
          <a:xfrm>
            <a:off x="892774" y="2314733"/>
            <a:ext cx="11010464" cy="3171662"/>
          </a:xfrm>
        </p:spPr>
        <p:txBody>
          <a:bodyPr/>
          <a:lstStyle/>
          <a:p>
            <a:pPr marL="511175" lvl="1" indent="-457200">
              <a:spcBef>
                <a:spcPts val="1800"/>
              </a:spcBef>
              <a:buFont typeface="Wingdings" panose="05000000000000000000" pitchFamily="2" charset="2"/>
              <a:buChar char="§"/>
            </a:pPr>
            <a:r>
              <a:rPr lang="en-US" altLang="en-US" sz="2800" dirty="0">
                <a:ea typeface="Calibri" pitchFamily="34" charset="0"/>
                <a:cs typeface="Calibri" pitchFamily="34" charset="0"/>
              </a:rPr>
              <a:t>TMS Annual Meeting </a:t>
            </a:r>
            <a:r>
              <a:rPr lang="en-US" altLang="en-US" sz="2800" i="1" dirty="0">
                <a:ea typeface="Calibri" pitchFamily="34" charset="0"/>
                <a:cs typeface="Calibri" pitchFamily="34" charset="0"/>
              </a:rPr>
              <a:t>(Most committees meet) </a:t>
            </a:r>
          </a:p>
          <a:p>
            <a:pPr marL="511175" lvl="1" indent="-457200">
              <a:spcBef>
                <a:spcPts val="1800"/>
              </a:spcBef>
              <a:buFont typeface="Wingdings" panose="05000000000000000000" pitchFamily="2" charset="2"/>
              <a:buChar char="§"/>
            </a:pPr>
            <a:r>
              <a:rPr lang="en-US" altLang="en-US" sz="2800" dirty="0">
                <a:ea typeface="Calibri" pitchFamily="34" charset="0"/>
                <a:cs typeface="Calibri" pitchFamily="34" charset="0"/>
              </a:rPr>
              <a:t>Summer </a:t>
            </a:r>
            <a:r>
              <a:rPr lang="en-US" altLang="en-US" sz="2800" i="1" dirty="0">
                <a:ea typeface="Calibri" pitchFamily="34" charset="0"/>
                <a:cs typeface="Calibri" pitchFamily="34" charset="0"/>
              </a:rPr>
              <a:t>(optional virtual meetings)</a:t>
            </a:r>
          </a:p>
          <a:p>
            <a:pPr marL="511175" lvl="1" indent="-457200">
              <a:spcBef>
                <a:spcPts val="1800"/>
              </a:spcBef>
              <a:buFont typeface="Wingdings" panose="05000000000000000000" pitchFamily="2" charset="2"/>
              <a:buChar char="§"/>
            </a:pPr>
            <a:r>
              <a:rPr lang="en-US" altLang="en-US" sz="2800" dirty="0">
                <a:ea typeface="Calibri" pitchFamily="34" charset="0"/>
                <a:cs typeface="Calibri" pitchFamily="34" charset="0"/>
              </a:rPr>
              <a:t>MS&amp;T Conference </a:t>
            </a:r>
            <a:r>
              <a:rPr lang="en-US" altLang="en-US" sz="2800" i="1" dirty="0">
                <a:ea typeface="Calibri" pitchFamily="34" charset="0"/>
                <a:cs typeface="Calibri" pitchFamily="34" charset="0"/>
              </a:rPr>
              <a:t>(or Fall Virtual) </a:t>
            </a:r>
          </a:p>
          <a:p>
            <a:pPr marL="53975" lvl="1" indent="0">
              <a:spcBef>
                <a:spcPts val="1800"/>
              </a:spcBef>
              <a:buNone/>
            </a:pPr>
            <a:r>
              <a:rPr lang="en-US" altLang="en-US" sz="2800" dirty="0">
                <a:ea typeface="Calibri" pitchFamily="34" charset="0"/>
                <a:cs typeface="Calibri" pitchFamily="34" charset="0"/>
              </a:rPr>
              <a:t>Note: Functional Committees have an email Listserv and pertinent information is shared as needed by the staff liaison or chair</a:t>
            </a:r>
          </a:p>
          <a:p>
            <a:endParaRPr lang="en-US" dirty="0"/>
          </a:p>
        </p:txBody>
      </p:sp>
    </p:spTree>
    <p:extLst>
      <p:ext uri="{BB962C8B-B14F-4D97-AF65-F5344CB8AC3E}">
        <p14:creationId xmlns:p14="http://schemas.microsoft.com/office/powerpoint/2010/main" val="3837243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42E1E3-48CB-14A0-BD01-EB5DDFC0876E}"/>
              </a:ext>
            </a:extLst>
          </p:cNvPr>
          <p:cNvSpPr>
            <a:spLocks noGrp="1"/>
          </p:cNvSpPr>
          <p:nvPr>
            <p:ph type="title"/>
          </p:nvPr>
        </p:nvSpPr>
        <p:spPr/>
        <p:txBody>
          <a:bodyPr>
            <a:normAutofit/>
          </a:bodyPr>
          <a:lstStyle/>
          <a:p>
            <a:r>
              <a:rPr lang="en-US" sz="4000" dirty="0"/>
              <a:t>What is a Committee vs. a Subcommittee? </a:t>
            </a:r>
          </a:p>
        </p:txBody>
      </p:sp>
      <p:sp>
        <p:nvSpPr>
          <p:cNvPr id="4" name="Content Placeholder 3">
            <a:extLst>
              <a:ext uri="{FF2B5EF4-FFF2-40B4-BE49-F238E27FC236}">
                <a16:creationId xmlns:a16="http://schemas.microsoft.com/office/drawing/2014/main" id="{769E2985-771B-24C2-097A-D9C307979FDA}"/>
              </a:ext>
            </a:extLst>
          </p:cNvPr>
          <p:cNvSpPr>
            <a:spLocks noGrp="1"/>
          </p:cNvSpPr>
          <p:nvPr>
            <p:ph idx="1"/>
          </p:nvPr>
        </p:nvSpPr>
        <p:spPr>
          <a:xfrm>
            <a:off x="450399" y="1560758"/>
            <a:ext cx="11291201" cy="4351338"/>
          </a:xfrm>
        </p:spPr>
        <p:txBody>
          <a:bodyPr>
            <a:normAutofit/>
          </a:bodyPr>
          <a:lstStyle/>
          <a:p>
            <a:r>
              <a:rPr lang="en-US" dirty="0"/>
              <a:t>Functional subcommittees (</a:t>
            </a:r>
            <a:r>
              <a:rPr lang="en-US" i="1" dirty="0"/>
              <a:t>e.g., Emerging Professionals, Diversity Equity &amp; Inclusion, Material Advantage, </a:t>
            </a:r>
            <a:r>
              <a:rPr lang="en-US" i="1" dirty="0" err="1"/>
              <a:t>Bladesmithing</a:t>
            </a:r>
            <a:r>
              <a:rPr lang="en-US" dirty="0"/>
              <a:t>) report to their overseeing functional committee. </a:t>
            </a:r>
          </a:p>
          <a:p>
            <a:r>
              <a:rPr lang="en-US" dirty="0"/>
              <a:t>The subcommittee chair is a member of the ‘parent’ committee. Any motions or subcommittee outcomes must first be approved by the overseeing functional committee. </a:t>
            </a:r>
          </a:p>
          <a:p>
            <a:r>
              <a:rPr lang="en-US" dirty="0"/>
              <a:t>Most Functional Committees have a direct line to the board of directors, while subcommittees need to present projects and outcomes to their parent functional committee for approval. The functional committee then submits the recommendations to the Board of Directors.  </a:t>
            </a:r>
          </a:p>
          <a:p>
            <a:endParaRPr lang="en-US" dirty="0"/>
          </a:p>
        </p:txBody>
      </p:sp>
    </p:spTree>
    <p:extLst>
      <p:ext uri="{BB962C8B-B14F-4D97-AF65-F5344CB8AC3E}">
        <p14:creationId xmlns:p14="http://schemas.microsoft.com/office/powerpoint/2010/main" val="2923223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03ED29-2F64-92FC-81AB-B475AEFE4814}"/>
              </a:ext>
            </a:extLst>
          </p:cNvPr>
          <p:cNvSpPr>
            <a:spLocks noGrp="1"/>
          </p:cNvSpPr>
          <p:nvPr>
            <p:ph type="title"/>
          </p:nvPr>
        </p:nvSpPr>
        <p:spPr/>
        <p:txBody>
          <a:bodyPr>
            <a:normAutofit/>
          </a:bodyPr>
          <a:lstStyle/>
          <a:p>
            <a:r>
              <a:rPr lang="en-US" sz="4000" dirty="0"/>
              <a:t>Some Subcommittee Volunteer Opportunities</a:t>
            </a:r>
          </a:p>
        </p:txBody>
      </p:sp>
      <p:sp>
        <p:nvSpPr>
          <p:cNvPr id="4" name="Content Placeholder 3">
            <a:extLst>
              <a:ext uri="{FF2B5EF4-FFF2-40B4-BE49-F238E27FC236}">
                <a16:creationId xmlns:a16="http://schemas.microsoft.com/office/drawing/2014/main" id="{B0A22EFB-9F1E-5960-EA8C-C02DA1BA06C0}"/>
              </a:ext>
            </a:extLst>
          </p:cNvPr>
          <p:cNvSpPr>
            <a:spLocks noGrp="1"/>
          </p:cNvSpPr>
          <p:nvPr>
            <p:ph idx="1"/>
          </p:nvPr>
        </p:nvSpPr>
        <p:spPr>
          <a:xfrm>
            <a:off x="339324" y="1608885"/>
            <a:ext cx="11323285" cy="4351338"/>
          </a:xfrm>
        </p:spPr>
        <p:txBody>
          <a:bodyPr>
            <a:normAutofit fontScale="77500" lnSpcReduction="20000"/>
          </a:bodyPr>
          <a:lstStyle/>
          <a:p>
            <a:pPr marL="0" indent="0">
              <a:buNone/>
            </a:pPr>
            <a:r>
              <a:rPr lang="en-US" b="1" dirty="0"/>
              <a:t>Emerging Professional Committee </a:t>
            </a:r>
            <a:r>
              <a:rPr lang="en-US" dirty="0"/>
              <a:t>provides a forum for early careerists that supports professional development and social consciousness through opportunities to interact professionally and socially with peers.</a:t>
            </a:r>
          </a:p>
          <a:p>
            <a:pPr marL="0" indent="0">
              <a:buNone/>
            </a:pPr>
            <a:r>
              <a:rPr lang="en-US" i="1" dirty="0">
                <a:solidFill>
                  <a:srgbClr val="FF0000"/>
                </a:solidFill>
              </a:rPr>
              <a:t>How to Join: </a:t>
            </a:r>
            <a:r>
              <a:rPr lang="en-US" i="1" dirty="0"/>
              <a:t>Contact TMS Staff Liaison or Committee Chair. Membership is open to any member under 40 years of age or no more than 10 years past their final degree, whichever occurs last.</a:t>
            </a:r>
          </a:p>
          <a:p>
            <a:pPr marL="0" indent="0">
              <a:buNone/>
            </a:pPr>
            <a:endParaRPr lang="en-US" dirty="0"/>
          </a:p>
          <a:p>
            <a:pPr marL="0" indent="0">
              <a:buNone/>
            </a:pPr>
            <a:r>
              <a:rPr lang="en-US" b="1" dirty="0"/>
              <a:t>Diversity, Equity &amp; Inclusion Committee </a:t>
            </a:r>
            <a:r>
              <a:rPr lang="en-US" dirty="0"/>
              <a:t>seeks to advance TMS's commitment to diversity, equity, and inclusion in the minerals, metals, and materials science and engineering fields.</a:t>
            </a:r>
          </a:p>
          <a:p>
            <a:pPr marL="0" indent="0">
              <a:buNone/>
            </a:pPr>
            <a:r>
              <a:rPr lang="en-US" i="1" dirty="0">
                <a:solidFill>
                  <a:srgbClr val="FF0000"/>
                </a:solidFill>
              </a:rPr>
              <a:t>How to Join: </a:t>
            </a:r>
            <a:r>
              <a:rPr lang="en-US" i="1" dirty="0"/>
              <a:t>Contact TMS Staff Liaison or Committee Chair. Multiple short-term working group volunteer opportunities available. </a:t>
            </a:r>
          </a:p>
          <a:p>
            <a:pPr marL="0" indent="0">
              <a:buNone/>
            </a:pPr>
            <a:endParaRPr lang="en-US" dirty="0"/>
          </a:p>
          <a:p>
            <a:pPr marL="0" indent="0">
              <a:buNone/>
            </a:pPr>
            <a:r>
              <a:rPr lang="en-US" b="1" dirty="0" err="1"/>
              <a:t>Bladesmithing</a:t>
            </a:r>
            <a:r>
              <a:rPr lang="en-US" b="1" dirty="0"/>
              <a:t> Committee </a:t>
            </a:r>
            <a:r>
              <a:rPr lang="en-US" dirty="0"/>
              <a:t>advises on the </a:t>
            </a:r>
            <a:r>
              <a:rPr lang="en-US" dirty="0" err="1"/>
              <a:t>Bladesmithing</a:t>
            </a:r>
            <a:r>
              <a:rPr lang="en-US" dirty="0"/>
              <a:t> competition and symposium to be held at the TMS annual meeting. </a:t>
            </a:r>
          </a:p>
          <a:p>
            <a:pPr marL="0" indent="0">
              <a:buNone/>
            </a:pPr>
            <a:r>
              <a:rPr lang="en-US" i="1" dirty="0">
                <a:solidFill>
                  <a:srgbClr val="FF0000"/>
                </a:solidFill>
              </a:rPr>
              <a:t>How to Join: </a:t>
            </a:r>
            <a:r>
              <a:rPr lang="en-US" i="1" dirty="0"/>
              <a:t>Contact TMS Staff Liaison or Committee Chair.</a:t>
            </a:r>
            <a:endParaRPr lang="en-US" dirty="0"/>
          </a:p>
          <a:p>
            <a:endParaRPr lang="en-US" dirty="0"/>
          </a:p>
        </p:txBody>
      </p:sp>
    </p:spTree>
    <p:extLst>
      <p:ext uri="{BB962C8B-B14F-4D97-AF65-F5344CB8AC3E}">
        <p14:creationId xmlns:p14="http://schemas.microsoft.com/office/powerpoint/2010/main" val="2932712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D7F40F-E115-C252-AEA8-DD34582D6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496" y="5296201"/>
            <a:ext cx="8606589" cy="968241"/>
          </a:xfrm>
          <a:prstGeom prst="rect">
            <a:avLst/>
          </a:prstGeom>
        </p:spPr>
      </p:pic>
      <p:sp>
        <p:nvSpPr>
          <p:cNvPr id="3" name="Title 2">
            <a:extLst>
              <a:ext uri="{FF2B5EF4-FFF2-40B4-BE49-F238E27FC236}">
                <a16:creationId xmlns:a16="http://schemas.microsoft.com/office/drawing/2014/main" id="{46C98135-CE07-F58B-A2EE-D188E72D1FB2}"/>
              </a:ext>
            </a:extLst>
          </p:cNvPr>
          <p:cNvSpPr>
            <a:spLocks noGrp="1"/>
          </p:cNvSpPr>
          <p:nvPr>
            <p:ph type="title"/>
          </p:nvPr>
        </p:nvSpPr>
        <p:spPr/>
        <p:txBody>
          <a:bodyPr>
            <a:normAutofit/>
          </a:bodyPr>
          <a:lstStyle/>
          <a:p>
            <a:r>
              <a:rPr lang="en-US" sz="4000" dirty="0"/>
              <a:t>Closing Thoughts</a:t>
            </a:r>
          </a:p>
        </p:txBody>
      </p:sp>
      <p:sp>
        <p:nvSpPr>
          <p:cNvPr id="4" name="Content Placeholder 3">
            <a:extLst>
              <a:ext uri="{FF2B5EF4-FFF2-40B4-BE49-F238E27FC236}">
                <a16:creationId xmlns:a16="http://schemas.microsoft.com/office/drawing/2014/main" id="{FEAFBCC4-1EF4-042D-521C-3788DD2CCCD4}"/>
              </a:ext>
            </a:extLst>
          </p:cNvPr>
          <p:cNvSpPr>
            <a:spLocks noGrp="1"/>
          </p:cNvSpPr>
          <p:nvPr>
            <p:ph idx="1"/>
          </p:nvPr>
        </p:nvSpPr>
        <p:spPr>
          <a:xfrm>
            <a:off x="331303" y="1392318"/>
            <a:ext cx="11547875" cy="4110124"/>
          </a:xfrm>
        </p:spPr>
        <p:txBody>
          <a:bodyPr>
            <a:normAutofit fontScale="85000" lnSpcReduction="20000"/>
          </a:bodyPr>
          <a:lstStyle/>
          <a:p>
            <a:pPr marL="609585" indent="-457189">
              <a:lnSpc>
                <a:spcPct val="90000"/>
              </a:lnSpc>
              <a:buClr>
                <a:schemeClr val="dk1"/>
              </a:buClr>
              <a:buSzPts val="1800"/>
              <a:buChar char="●"/>
            </a:pPr>
            <a:r>
              <a:rPr lang="en-US" sz="2800" dirty="0">
                <a:solidFill>
                  <a:schemeClr val="dk1"/>
                </a:solidFill>
                <a:latin typeface="Calibri"/>
                <a:ea typeface="Calibri"/>
                <a:cs typeface="Calibri"/>
                <a:sym typeface="Calibri"/>
              </a:rPr>
              <a:t>Not every position opens up every year (there are 2-, 3-, or 4-year cycles), so if you have a specific interest, know when they open up. </a:t>
            </a:r>
            <a:r>
              <a:rPr lang="en-US" sz="2800" i="1" dirty="0">
                <a:solidFill>
                  <a:schemeClr val="dk1"/>
                </a:solidFill>
                <a:latin typeface="Calibri"/>
                <a:ea typeface="Calibri"/>
                <a:cs typeface="Calibri"/>
                <a:sym typeface="Calibri"/>
              </a:rPr>
              <a:t>TMS Staff Committee Liaisons are great contacts if you have questions (check the committee website)</a:t>
            </a:r>
          </a:p>
          <a:p>
            <a:pPr marL="609585" indent="-457189">
              <a:lnSpc>
                <a:spcPct val="90000"/>
              </a:lnSpc>
              <a:buClr>
                <a:schemeClr val="dk1"/>
              </a:buClr>
              <a:buSzPts val="1800"/>
              <a:buChar char="●"/>
            </a:pPr>
            <a:endParaRPr lang="en-US" sz="1800" i="1" dirty="0">
              <a:solidFill>
                <a:schemeClr val="dk1"/>
              </a:solidFill>
              <a:latin typeface="Calibri"/>
              <a:ea typeface="Calibri"/>
              <a:cs typeface="Calibri"/>
              <a:sym typeface="Calibri"/>
            </a:endParaRPr>
          </a:p>
          <a:p>
            <a:pPr marL="609585" indent="-457189">
              <a:lnSpc>
                <a:spcPct val="90000"/>
              </a:lnSpc>
              <a:buClr>
                <a:schemeClr val="dk1"/>
              </a:buClr>
              <a:buSzPts val="1800"/>
              <a:buChar char="●"/>
            </a:pPr>
            <a:r>
              <a:rPr lang="en-US" sz="2800" dirty="0">
                <a:solidFill>
                  <a:schemeClr val="dk1"/>
                </a:solidFill>
                <a:latin typeface="Calibri"/>
                <a:ea typeface="Calibri"/>
                <a:cs typeface="Calibri"/>
                <a:sym typeface="Calibri"/>
              </a:rPr>
              <a:t>Most functional </a:t>
            </a:r>
            <a:r>
              <a:rPr lang="en-US" sz="2800" u="sng" dirty="0">
                <a:solidFill>
                  <a:schemeClr val="dk1"/>
                </a:solidFill>
                <a:latin typeface="Calibri"/>
                <a:ea typeface="Calibri"/>
                <a:cs typeface="Calibri"/>
                <a:sym typeface="Calibri"/>
              </a:rPr>
              <a:t>sub</a:t>
            </a:r>
            <a:r>
              <a:rPr lang="en-US" sz="2800" dirty="0">
                <a:solidFill>
                  <a:schemeClr val="dk1"/>
                </a:solidFill>
                <a:latin typeface="Calibri"/>
                <a:ea typeface="Calibri"/>
                <a:cs typeface="Calibri"/>
                <a:sym typeface="Calibri"/>
              </a:rPr>
              <a:t>-committees (as well as all technical committees) have open meetings, so if you are interested and it is on the schedule at a conference, feel free to show up.</a:t>
            </a:r>
          </a:p>
          <a:p>
            <a:pPr marL="152396">
              <a:lnSpc>
                <a:spcPct val="90000"/>
              </a:lnSpc>
              <a:buClr>
                <a:schemeClr val="dk1"/>
              </a:buClr>
              <a:buSzPts val="1800"/>
            </a:pPr>
            <a:endParaRPr lang="en-US" sz="2800" i="1" dirty="0">
              <a:solidFill>
                <a:schemeClr val="dk1"/>
              </a:solidFill>
              <a:latin typeface="Calibri"/>
              <a:ea typeface="Calibri"/>
              <a:cs typeface="Calibri"/>
              <a:sym typeface="Calibri"/>
            </a:endParaRPr>
          </a:p>
          <a:p>
            <a:pPr marL="609585" indent="-457189">
              <a:lnSpc>
                <a:spcPct val="90000"/>
              </a:lnSpc>
              <a:buClr>
                <a:schemeClr val="dk1"/>
              </a:buClr>
              <a:buSzPts val="1800"/>
              <a:buChar char="●"/>
            </a:pPr>
            <a:r>
              <a:rPr lang="en-US" sz="2800" dirty="0">
                <a:solidFill>
                  <a:schemeClr val="dk1"/>
                </a:solidFill>
                <a:latin typeface="Calibri"/>
                <a:ea typeface="Calibri"/>
                <a:cs typeface="Calibri"/>
                <a:sym typeface="Calibri"/>
              </a:rPr>
              <a:t>A great first step is joining an open subcommittee such as </a:t>
            </a:r>
            <a:r>
              <a:rPr lang="en-US" sz="2800" i="1" dirty="0">
                <a:solidFill>
                  <a:schemeClr val="dk1"/>
                </a:solidFill>
                <a:latin typeface="Calibri"/>
                <a:ea typeface="Calibri"/>
                <a:cs typeface="Calibri"/>
                <a:sym typeface="Calibri"/>
              </a:rPr>
              <a:t>TMS Emerging Professionals </a:t>
            </a:r>
            <a:r>
              <a:rPr lang="en-US" sz="2800" dirty="0">
                <a:solidFill>
                  <a:schemeClr val="dk1"/>
                </a:solidFill>
                <a:latin typeface="Calibri"/>
                <a:ea typeface="Calibri"/>
                <a:cs typeface="Calibri"/>
                <a:sym typeface="Calibri"/>
              </a:rPr>
              <a:t>or </a:t>
            </a:r>
            <a:r>
              <a:rPr lang="en-US" sz="2800" i="1" dirty="0">
                <a:solidFill>
                  <a:schemeClr val="dk1"/>
                </a:solidFill>
                <a:latin typeface="Calibri"/>
                <a:ea typeface="Calibri"/>
                <a:cs typeface="Calibri"/>
                <a:sym typeface="Calibri"/>
              </a:rPr>
              <a:t>Diversity, Equity &amp; Inclusion. </a:t>
            </a:r>
          </a:p>
          <a:p>
            <a:pPr marL="609585" indent="-457189">
              <a:lnSpc>
                <a:spcPct val="90000"/>
              </a:lnSpc>
              <a:buClr>
                <a:schemeClr val="dk1"/>
              </a:buClr>
              <a:buSzPts val="1800"/>
              <a:buChar char="●"/>
            </a:pPr>
            <a:endParaRPr lang="en-US" sz="1800" i="1" dirty="0">
              <a:solidFill>
                <a:schemeClr val="dk1"/>
              </a:solidFill>
              <a:latin typeface="Calibri"/>
              <a:ea typeface="Calibri"/>
              <a:cs typeface="Calibri"/>
              <a:sym typeface="Calibri"/>
            </a:endParaRPr>
          </a:p>
          <a:p>
            <a:pPr marL="609585" indent="-457189">
              <a:lnSpc>
                <a:spcPct val="90000"/>
              </a:lnSpc>
              <a:buClr>
                <a:schemeClr val="dk1"/>
              </a:buClr>
              <a:buSzPts val="1800"/>
              <a:buChar char="●"/>
            </a:pPr>
            <a:r>
              <a:rPr lang="en-US" sz="2800" dirty="0">
                <a:solidFill>
                  <a:schemeClr val="dk1"/>
                </a:solidFill>
                <a:latin typeface="Calibri"/>
                <a:ea typeface="Calibri"/>
                <a:cs typeface="Calibri"/>
                <a:sym typeface="Calibri"/>
              </a:rPr>
              <a:t>Engage your mentors and sponsors in both helping you understand where you want to go and helping you get there.</a:t>
            </a:r>
          </a:p>
          <a:p>
            <a:endParaRPr lang="en-US" dirty="0"/>
          </a:p>
        </p:txBody>
      </p:sp>
      <p:sp>
        <p:nvSpPr>
          <p:cNvPr id="2" name="TextBox 1">
            <a:extLst>
              <a:ext uri="{FF2B5EF4-FFF2-40B4-BE49-F238E27FC236}">
                <a16:creationId xmlns:a16="http://schemas.microsoft.com/office/drawing/2014/main" id="{BF777EC2-FB76-273A-FA8B-C04CF96D73E1}"/>
              </a:ext>
            </a:extLst>
          </p:cNvPr>
          <p:cNvSpPr txBox="1"/>
          <p:nvPr/>
        </p:nvSpPr>
        <p:spPr>
          <a:xfrm>
            <a:off x="0" y="5662863"/>
            <a:ext cx="12192000" cy="461665"/>
          </a:xfrm>
          <a:prstGeom prst="rect">
            <a:avLst/>
          </a:prstGeom>
          <a:noFill/>
        </p:spPr>
        <p:txBody>
          <a:bodyPr wrap="square" rtlCol="0">
            <a:spAutoFit/>
          </a:bodyPr>
          <a:lstStyle/>
          <a:p>
            <a:pPr algn="ctr"/>
            <a:r>
              <a:rPr lang="en-US" sz="2400" b="1" dirty="0">
                <a:solidFill>
                  <a:schemeClr val="bg1"/>
                </a:solidFill>
              </a:rPr>
              <a:t>Volunteers are the fuel that powers the society!</a:t>
            </a:r>
          </a:p>
        </p:txBody>
      </p:sp>
    </p:spTree>
    <p:extLst>
      <p:ext uri="{BB962C8B-B14F-4D97-AF65-F5344CB8AC3E}">
        <p14:creationId xmlns:p14="http://schemas.microsoft.com/office/powerpoint/2010/main" val="2100474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8937AB-F4A1-102E-1882-AC61517F2BE6}"/>
              </a:ext>
            </a:extLst>
          </p:cNvPr>
          <p:cNvSpPr>
            <a:spLocks noGrp="1"/>
          </p:cNvSpPr>
          <p:nvPr>
            <p:ph idx="1"/>
          </p:nvPr>
        </p:nvSpPr>
        <p:spPr>
          <a:xfrm>
            <a:off x="636101" y="3197046"/>
            <a:ext cx="6229917" cy="1382968"/>
          </a:xfrm>
        </p:spPr>
        <p:txBody>
          <a:bodyPr>
            <a:normAutofit/>
          </a:bodyPr>
          <a:lstStyle/>
          <a:p>
            <a:pPr marL="0" indent="0">
              <a:buNone/>
            </a:pPr>
            <a:r>
              <a:rPr lang="en-US" sz="6000" b="1" dirty="0"/>
              <a:t>Jonathan Madison</a:t>
            </a:r>
          </a:p>
        </p:txBody>
      </p:sp>
      <p:sp>
        <p:nvSpPr>
          <p:cNvPr id="3" name="Title 2">
            <a:extLst>
              <a:ext uri="{FF2B5EF4-FFF2-40B4-BE49-F238E27FC236}">
                <a16:creationId xmlns:a16="http://schemas.microsoft.com/office/drawing/2014/main" id="{6A9D48A3-5423-4822-A3D6-4BD7276B8457}"/>
              </a:ext>
            </a:extLst>
          </p:cNvPr>
          <p:cNvSpPr>
            <a:spLocks noGrp="1"/>
          </p:cNvSpPr>
          <p:nvPr>
            <p:ph type="title"/>
          </p:nvPr>
        </p:nvSpPr>
        <p:spPr/>
        <p:txBody>
          <a:bodyPr/>
          <a:lstStyle/>
          <a:p>
            <a:r>
              <a:rPr lang="en-US" dirty="0"/>
              <a:t>Presented by</a:t>
            </a:r>
          </a:p>
        </p:txBody>
      </p:sp>
      <p:pic>
        <p:nvPicPr>
          <p:cNvPr id="5" name="Picture 4" descr="A person wearing a suit and bow tie&#10;&#10;Description automatically generated">
            <a:extLst>
              <a:ext uri="{FF2B5EF4-FFF2-40B4-BE49-F238E27FC236}">
                <a16:creationId xmlns:a16="http://schemas.microsoft.com/office/drawing/2014/main" id="{3A60F69B-C5BF-74AD-F02A-6189FB946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186" y="1155032"/>
            <a:ext cx="5109814" cy="5100317"/>
          </a:xfrm>
          <a:prstGeom prst="rect">
            <a:avLst/>
          </a:prstGeom>
        </p:spPr>
      </p:pic>
    </p:spTree>
    <p:extLst>
      <p:ext uri="{BB962C8B-B14F-4D97-AF65-F5344CB8AC3E}">
        <p14:creationId xmlns:p14="http://schemas.microsoft.com/office/powerpoint/2010/main" val="2532261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DAC4B3-B741-9DD6-CBE9-6C80D95D7BBC}"/>
              </a:ext>
            </a:extLst>
          </p:cNvPr>
          <p:cNvSpPr>
            <a:spLocks noGrp="1"/>
          </p:cNvSpPr>
          <p:nvPr>
            <p:ph type="title"/>
          </p:nvPr>
        </p:nvSpPr>
        <p:spPr/>
        <p:txBody>
          <a:bodyPr/>
          <a:lstStyle/>
          <a:p>
            <a:r>
              <a:rPr lang="en-US" b="1" dirty="0"/>
              <a:t>What are TMS Functional Committees? </a:t>
            </a:r>
            <a:endParaRPr lang="en-US" dirty="0"/>
          </a:p>
        </p:txBody>
      </p:sp>
      <p:sp>
        <p:nvSpPr>
          <p:cNvPr id="8" name="Content Placeholder 7">
            <a:extLst>
              <a:ext uri="{FF2B5EF4-FFF2-40B4-BE49-F238E27FC236}">
                <a16:creationId xmlns:a16="http://schemas.microsoft.com/office/drawing/2014/main" id="{1FB5ABF1-455D-AC57-86F8-607A68F0D513}"/>
              </a:ext>
            </a:extLst>
          </p:cNvPr>
          <p:cNvSpPr>
            <a:spLocks noGrp="1"/>
          </p:cNvSpPr>
          <p:nvPr>
            <p:ph idx="1"/>
          </p:nvPr>
        </p:nvSpPr>
        <p:spPr>
          <a:xfrm>
            <a:off x="387451" y="1328148"/>
            <a:ext cx="11355370" cy="4463052"/>
          </a:xfrm>
        </p:spPr>
        <p:txBody>
          <a:bodyPr>
            <a:normAutofit fontScale="92500" lnSpcReduction="10000"/>
          </a:bodyPr>
          <a:lstStyle/>
          <a:p>
            <a:pPr>
              <a:lnSpc>
                <a:spcPct val="120000"/>
              </a:lnSpc>
            </a:pPr>
            <a:r>
              <a:rPr lang="en-US" altLang="en-US" sz="2400" dirty="0"/>
              <a:t>Functional Committees work on addressing issues that have an impact on our professional life and the future of our field, as well as the future of TMS</a:t>
            </a:r>
          </a:p>
          <a:p>
            <a:pPr>
              <a:lnSpc>
                <a:spcPct val="120000"/>
              </a:lnSpc>
            </a:pPr>
            <a:r>
              <a:rPr lang="en-US" altLang="en-US" sz="2400" dirty="0"/>
              <a:t>Committee volunteers represent a variety of different backgrounds and specialties from industry, national labs, government, and academia</a:t>
            </a:r>
          </a:p>
          <a:p>
            <a:pPr>
              <a:lnSpc>
                <a:spcPct val="120000"/>
              </a:lnSpc>
            </a:pPr>
            <a:r>
              <a:rPr lang="en-US" sz="2400" dirty="0"/>
              <a:t>Functional Committees can help recommend and develop activities and resources for both the Society administration and TMS membership, including such things as:</a:t>
            </a:r>
          </a:p>
          <a:p>
            <a:pPr marL="746125" lvl="1" indent="-288925">
              <a:buFont typeface="Wingdings" panose="05000000000000000000" pitchFamily="2" charset="2"/>
              <a:buChar char="Ø"/>
            </a:pPr>
            <a:r>
              <a:rPr lang="en-US" sz="2200" dirty="0"/>
              <a:t>Professional Development Course Creation</a:t>
            </a:r>
          </a:p>
          <a:p>
            <a:pPr marL="746125" lvl="1" indent="-288925">
              <a:buFont typeface="Wingdings" panose="05000000000000000000" pitchFamily="2" charset="2"/>
              <a:buChar char="Ø"/>
            </a:pPr>
            <a:r>
              <a:rPr lang="en-US" sz="2200" dirty="0"/>
              <a:t>Diversity, Equity, and Inclusion Initiatives and Activities</a:t>
            </a:r>
          </a:p>
          <a:p>
            <a:pPr marL="746125" lvl="1" indent="-288925">
              <a:buFont typeface="Wingdings" panose="05000000000000000000" pitchFamily="2" charset="2"/>
              <a:buChar char="Ø"/>
            </a:pPr>
            <a:r>
              <a:rPr lang="en-US" sz="2200" dirty="0"/>
              <a:t>Student Programming</a:t>
            </a:r>
          </a:p>
          <a:p>
            <a:pPr marL="746125" lvl="1" indent="-288925">
              <a:buFont typeface="Wingdings" panose="05000000000000000000" pitchFamily="2" charset="2"/>
              <a:buChar char="Ø"/>
            </a:pPr>
            <a:r>
              <a:rPr lang="en-US" sz="2200" dirty="0"/>
              <a:t>Materials Community Representation in Public and Government Affairs</a:t>
            </a:r>
          </a:p>
          <a:p>
            <a:pPr marL="746125" lvl="1" indent="-288925">
              <a:buFont typeface="Wingdings" panose="05000000000000000000" pitchFamily="2" charset="2"/>
              <a:buChar char="Ø"/>
            </a:pPr>
            <a:r>
              <a:rPr lang="en-US" sz="2200" dirty="0"/>
              <a:t>Honors and Professional Recognition</a:t>
            </a:r>
          </a:p>
          <a:p>
            <a:pPr marL="746125" lvl="1" indent="-288925">
              <a:buFont typeface="Wingdings" panose="05000000000000000000" pitchFamily="2" charset="2"/>
              <a:buChar char="Ø"/>
            </a:pPr>
            <a:r>
              <a:rPr lang="en-US" sz="2000" dirty="0"/>
              <a:t>Supporting TMS Strategic Goals</a:t>
            </a:r>
          </a:p>
          <a:p>
            <a:endParaRPr lang="en-US" dirty="0"/>
          </a:p>
        </p:txBody>
      </p:sp>
      <p:sp>
        <p:nvSpPr>
          <p:cNvPr id="5" name="TextBox 4">
            <a:extLst>
              <a:ext uri="{FF2B5EF4-FFF2-40B4-BE49-F238E27FC236}">
                <a16:creationId xmlns:a16="http://schemas.microsoft.com/office/drawing/2014/main" id="{AF81F53C-70EF-BA8E-F9BE-7C85871EB4EF}"/>
              </a:ext>
            </a:extLst>
          </p:cNvPr>
          <p:cNvSpPr txBox="1"/>
          <p:nvPr/>
        </p:nvSpPr>
        <p:spPr>
          <a:xfrm>
            <a:off x="320842" y="5799222"/>
            <a:ext cx="11470106" cy="646331"/>
          </a:xfrm>
          <a:prstGeom prst="rect">
            <a:avLst/>
          </a:prstGeom>
          <a:noFill/>
        </p:spPr>
        <p:txBody>
          <a:bodyPr wrap="square" rtlCol="0">
            <a:spAutoFit/>
          </a:bodyPr>
          <a:lstStyle/>
          <a:p>
            <a:r>
              <a:rPr lang="en-US" dirty="0"/>
              <a:t>Note: TMS Functional Committees are sometimes also referred to as Administrative Committees </a:t>
            </a:r>
          </a:p>
          <a:p>
            <a:endParaRPr lang="en-US" dirty="0"/>
          </a:p>
        </p:txBody>
      </p:sp>
    </p:spTree>
    <p:extLst>
      <p:ext uri="{BB962C8B-B14F-4D97-AF65-F5344CB8AC3E}">
        <p14:creationId xmlns:p14="http://schemas.microsoft.com/office/powerpoint/2010/main" val="3742146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BC6D6A-493E-E77D-7238-6A22F77283EA}"/>
              </a:ext>
            </a:extLst>
          </p:cNvPr>
          <p:cNvSpPr>
            <a:spLocks noGrp="1"/>
          </p:cNvSpPr>
          <p:nvPr>
            <p:ph type="title"/>
          </p:nvPr>
        </p:nvSpPr>
        <p:spPr/>
        <p:txBody>
          <a:bodyPr>
            <a:normAutofit/>
          </a:bodyPr>
          <a:lstStyle/>
          <a:p>
            <a:r>
              <a:rPr lang="en-US" sz="3600" dirty="0"/>
              <a:t>What is the Difference Between a </a:t>
            </a:r>
            <a:br>
              <a:rPr lang="en-US" sz="3600" dirty="0"/>
            </a:br>
            <a:r>
              <a:rPr lang="en-US" sz="3600" dirty="0"/>
              <a:t>Functional and Technical Committee?</a:t>
            </a:r>
          </a:p>
        </p:txBody>
      </p:sp>
      <p:sp>
        <p:nvSpPr>
          <p:cNvPr id="4" name="Content Placeholder 3">
            <a:extLst>
              <a:ext uri="{FF2B5EF4-FFF2-40B4-BE49-F238E27FC236}">
                <a16:creationId xmlns:a16="http://schemas.microsoft.com/office/drawing/2014/main" id="{9FC4E0E9-5D21-8857-22FC-A104CBC3742B}"/>
              </a:ext>
            </a:extLst>
          </p:cNvPr>
          <p:cNvSpPr>
            <a:spLocks noGrp="1"/>
          </p:cNvSpPr>
          <p:nvPr>
            <p:ph idx="1"/>
          </p:nvPr>
        </p:nvSpPr>
        <p:spPr>
          <a:xfrm>
            <a:off x="346627" y="1404635"/>
            <a:ext cx="11498746" cy="4351338"/>
          </a:xfrm>
        </p:spPr>
        <p:txBody>
          <a:bodyPr>
            <a:normAutofit lnSpcReduction="10000"/>
          </a:bodyPr>
          <a:lstStyle/>
          <a:p>
            <a:pPr marL="0" indent="0">
              <a:buNone/>
            </a:pPr>
            <a:r>
              <a:rPr lang="en-US" b="1" dirty="0"/>
              <a:t>Technical Committees: </a:t>
            </a:r>
            <a:r>
              <a:rPr lang="en-US" dirty="0"/>
              <a:t>Participants usually specialize in a specific material science and engineering area. Most technical committees offer “open” memberships. You don’t need a special invitation to participate. Simply attend an in-person committee meeting, contact the chair, or fill out the Technical Committee Interest form at www.tms.org/Committees</a:t>
            </a:r>
          </a:p>
          <a:p>
            <a:pPr marL="0" indent="0">
              <a:buNone/>
            </a:pPr>
            <a:endParaRPr lang="en-US" dirty="0"/>
          </a:p>
          <a:p>
            <a:pPr marL="0" indent="0">
              <a:buNone/>
            </a:pPr>
            <a:r>
              <a:rPr lang="en-US" b="1" dirty="0"/>
              <a:t>Functional Committees: </a:t>
            </a:r>
            <a:r>
              <a:rPr lang="en-US" dirty="0"/>
              <a:t>Participants represent all different types of materials science and engineering specialties. Members of these committees are usually appointed by the Vice-President of the TMS Board of Directors and serve for a set term. The committee chair is often a board director (i.e., for BOD-level committees). </a:t>
            </a:r>
          </a:p>
          <a:p>
            <a:endParaRPr lang="en-US" dirty="0"/>
          </a:p>
        </p:txBody>
      </p:sp>
      <p:sp>
        <p:nvSpPr>
          <p:cNvPr id="2" name="TextBox 1">
            <a:extLst>
              <a:ext uri="{FF2B5EF4-FFF2-40B4-BE49-F238E27FC236}">
                <a16:creationId xmlns:a16="http://schemas.microsoft.com/office/drawing/2014/main" id="{F68936E0-A36A-D89C-D0B5-03573D2E0390}"/>
              </a:ext>
            </a:extLst>
          </p:cNvPr>
          <p:cNvSpPr txBox="1"/>
          <p:nvPr/>
        </p:nvSpPr>
        <p:spPr>
          <a:xfrm>
            <a:off x="320842" y="5799222"/>
            <a:ext cx="11470106" cy="923330"/>
          </a:xfrm>
          <a:prstGeom prst="rect">
            <a:avLst/>
          </a:prstGeom>
          <a:noFill/>
        </p:spPr>
        <p:txBody>
          <a:bodyPr wrap="square" rtlCol="0">
            <a:spAutoFit/>
          </a:bodyPr>
          <a:lstStyle/>
          <a:p>
            <a:r>
              <a:rPr lang="en-US" dirty="0"/>
              <a:t>Note: </a:t>
            </a:r>
            <a:r>
              <a:rPr lang="en-US" sz="1800" dirty="0"/>
              <a:t>TMS membership is required to become a member of any TMS Functional or Technical Committee</a:t>
            </a:r>
          </a:p>
          <a:p>
            <a:endParaRPr lang="en-US" dirty="0"/>
          </a:p>
          <a:p>
            <a:endParaRPr lang="en-US" dirty="0"/>
          </a:p>
        </p:txBody>
      </p:sp>
    </p:spTree>
    <p:extLst>
      <p:ext uri="{BB962C8B-B14F-4D97-AF65-F5344CB8AC3E}">
        <p14:creationId xmlns:p14="http://schemas.microsoft.com/office/powerpoint/2010/main" val="3693679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23C5F1-D989-2BD5-5136-A34761CAF42C}"/>
              </a:ext>
            </a:extLst>
          </p:cNvPr>
          <p:cNvSpPr>
            <a:spLocks noGrp="1"/>
          </p:cNvSpPr>
          <p:nvPr>
            <p:ph type="title"/>
          </p:nvPr>
        </p:nvSpPr>
        <p:spPr/>
        <p:txBody>
          <a:bodyPr/>
          <a:lstStyle/>
          <a:p>
            <a:r>
              <a:rPr lang="en-US" dirty="0"/>
              <a:t>Functional Committees</a:t>
            </a:r>
          </a:p>
        </p:txBody>
      </p:sp>
      <p:pic>
        <p:nvPicPr>
          <p:cNvPr id="9" name="Picture 8" descr="A chart with text and images&#10;&#10;Description automatically generated">
            <a:extLst>
              <a:ext uri="{FF2B5EF4-FFF2-40B4-BE49-F238E27FC236}">
                <a16:creationId xmlns:a16="http://schemas.microsoft.com/office/drawing/2014/main" id="{5FD5B34E-0385-47E5-EB70-923F5A35F2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9482" y="1243423"/>
            <a:ext cx="8913035" cy="4907995"/>
          </a:xfrm>
          <a:prstGeom prst="rect">
            <a:avLst/>
          </a:prstGeom>
        </p:spPr>
      </p:pic>
    </p:spTree>
    <p:extLst>
      <p:ext uri="{BB962C8B-B14F-4D97-AF65-F5344CB8AC3E}">
        <p14:creationId xmlns:p14="http://schemas.microsoft.com/office/powerpoint/2010/main" val="228126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601B4A-7234-372B-A758-A992BBF1D01D}"/>
              </a:ext>
            </a:extLst>
          </p:cNvPr>
          <p:cNvSpPr>
            <a:spLocks noGrp="1"/>
          </p:cNvSpPr>
          <p:nvPr>
            <p:ph type="title"/>
          </p:nvPr>
        </p:nvSpPr>
        <p:spPr/>
        <p:txBody>
          <a:bodyPr>
            <a:normAutofit/>
          </a:bodyPr>
          <a:lstStyle/>
          <a:p>
            <a:r>
              <a:rPr lang="en-US" sz="3600" dirty="0"/>
              <a:t>TMS Board of Directors (14 voting) </a:t>
            </a:r>
            <a:br>
              <a:rPr lang="en-US" sz="3600" dirty="0"/>
            </a:br>
            <a:r>
              <a:rPr lang="en-US" sz="3600" dirty="0"/>
              <a:t>&amp; Executive Committee</a:t>
            </a:r>
          </a:p>
        </p:txBody>
      </p:sp>
      <p:pic>
        <p:nvPicPr>
          <p:cNvPr id="4" name="Picture 3" descr="A screenshot of a computer screen&#10;&#10;Description automatically generated">
            <a:extLst>
              <a:ext uri="{FF2B5EF4-FFF2-40B4-BE49-F238E27FC236}">
                <a16:creationId xmlns:a16="http://schemas.microsoft.com/office/drawing/2014/main" id="{9EFD6D25-8F70-17FB-5B94-94B8812BE7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91" y="1110076"/>
            <a:ext cx="12192000" cy="5114925"/>
          </a:xfrm>
          <a:prstGeom prst="rect">
            <a:avLst/>
          </a:prstGeom>
        </p:spPr>
      </p:pic>
    </p:spTree>
    <p:extLst>
      <p:ext uri="{BB962C8B-B14F-4D97-AF65-F5344CB8AC3E}">
        <p14:creationId xmlns:p14="http://schemas.microsoft.com/office/powerpoint/2010/main" val="2699343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8A7E6-67B7-0924-A0B7-79428C5C3DD1}"/>
              </a:ext>
            </a:extLst>
          </p:cNvPr>
          <p:cNvSpPr>
            <a:spLocks noGrp="1"/>
          </p:cNvSpPr>
          <p:nvPr>
            <p:ph type="title"/>
          </p:nvPr>
        </p:nvSpPr>
        <p:spPr/>
        <p:txBody>
          <a:bodyPr>
            <a:normAutofit/>
          </a:bodyPr>
          <a:lstStyle/>
          <a:p>
            <a:r>
              <a:rPr lang="en-US" sz="4400" dirty="0">
                <a:latin typeface="Calibri" panose="020F0502020204030204" pitchFamily="34" charset="0"/>
              </a:rPr>
              <a:t>TMS Volunteer Organizational Structure </a:t>
            </a:r>
            <a:endParaRPr lang="en-US" dirty="0"/>
          </a:p>
        </p:txBody>
      </p:sp>
      <p:pic>
        <p:nvPicPr>
          <p:cNvPr id="6" name="Picture 5" descr="A screenshot of a computer screen&#10;&#10;Description automatically generated">
            <a:extLst>
              <a:ext uri="{FF2B5EF4-FFF2-40B4-BE49-F238E27FC236}">
                <a16:creationId xmlns:a16="http://schemas.microsoft.com/office/drawing/2014/main" id="{C30F37BE-D459-5473-AD3C-4F0BF35771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 y="1122622"/>
            <a:ext cx="12188977" cy="5111506"/>
          </a:xfrm>
          <a:prstGeom prst="rect">
            <a:avLst/>
          </a:prstGeom>
        </p:spPr>
      </p:pic>
    </p:spTree>
    <p:extLst>
      <p:ext uri="{BB962C8B-B14F-4D97-AF65-F5344CB8AC3E}">
        <p14:creationId xmlns:p14="http://schemas.microsoft.com/office/powerpoint/2010/main" val="4239784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B98303-AD47-1337-4B25-7ECB28063AC0}"/>
              </a:ext>
            </a:extLst>
          </p:cNvPr>
          <p:cNvSpPr>
            <a:spLocks noGrp="1"/>
          </p:cNvSpPr>
          <p:nvPr>
            <p:ph type="title"/>
          </p:nvPr>
        </p:nvSpPr>
        <p:spPr/>
        <p:txBody>
          <a:bodyPr/>
          <a:lstStyle/>
          <a:p>
            <a:r>
              <a:rPr lang="en-US" dirty="0"/>
              <a:t>Functional Committees Have Term Limits</a:t>
            </a:r>
          </a:p>
        </p:txBody>
      </p:sp>
      <p:sp>
        <p:nvSpPr>
          <p:cNvPr id="2" name="TextBox 1">
            <a:extLst>
              <a:ext uri="{FF2B5EF4-FFF2-40B4-BE49-F238E27FC236}">
                <a16:creationId xmlns:a16="http://schemas.microsoft.com/office/drawing/2014/main" id="{D0695123-E631-EA7A-4101-083104D0270E}"/>
              </a:ext>
            </a:extLst>
          </p:cNvPr>
          <p:cNvSpPr txBox="1"/>
          <p:nvPr/>
        </p:nvSpPr>
        <p:spPr>
          <a:xfrm>
            <a:off x="617621" y="1443791"/>
            <a:ext cx="10443410" cy="4801314"/>
          </a:xfrm>
          <a:prstGeom prst="rect">
            <a:avLst/>
          </a:prstGeom>
          <a:noFill/>
        </p:spPr>
        <p:txBody>
          <a:bodyPr wrap="square" rtlCol="0">
            <a:spAutoFit/>
          </a:bodyPr>
          <a:lstStyle/>
          <a:p>
            <a:pPr marL="285750" indent="-285750">
              <a:buFont typeface="Arial" panose="020B0604020202020204" pitchFamily="34" charset="0"/>
              <a:buChar char="•"/>
            </a:pPr>
            <a:r>
              <a:rPr lang="en-US" sz="2400" dirty="0"/>
              <a:t>Most TMS Functional Committee volunteers are appointed for a specific length of time (usually 2-3 years).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 committee membership rotates each year. Sometimes there are only a handful of open roles.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Appointments occur at the end of the calendar year and official terms commence at the end of the TMS Annual Meeting &amp; Exhibition.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Functional Committees typically have leadership roles including chair, vice chair, and past chair.  Committee members can volunteer to lead working groups and special ad hoc committees. </a:t>
            </a:r>
          </a:p>
          <a:p>
            <a:endParaRPr lang="en-US" dirty="0"/>
          </a:p>
        </p:txBody>
      </p:sp>
    </p:spTree>
    <p:extLst>
      <p:ext uri="{BB962C8B-B14F-4D97-AF65-F5344CB8AC3E}">
        <p14:creationId xmlns:p14="http://schemas.microsoft.com/office/powerpoint/2010/main" val="1508994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2A1347-D38E-511B-C3B7-ADC5B59A009E}"/>
              </a:ext>
            </a:extLst>
          </p:cNvPr>
          <p:cNvSpPr>
            <a:spLocks noGrp="1"/>
          </p:cNvSpPr>
          <p:nvPr>
            <p:ph type="title"/>
          </p:nvPr>
        </p:nvSpPr>
        <p:spPr/>
        <p:txBody>
          <a:bodyPr>
            <a:normAutofit/>
          </a:bodyPr>
          <a:lstStyle/>
          <a:p>
            <a:r>
              <a:rPr lang="en-US" sz="3600" dirty="0"/>
              <a:t>Where Can You Find More Information </a:t>
            </a:r>
            <a:br>
              <a:rPr lang="en-US" sz="3600" dirty="0"/>
            </a:br>
            <a:r>
              <a:rPr lang="en-US" sz="3600" dirty="0"/>
              <a:t>About a Particular Committee? </a:t>
            </a:r>
          </a:p>
        </p:txBody>
      </p:sp>
      <p:sp>
        <p:nvSpPr>
          <p:cNvPr id="4" name="Content Placeholder 3">
            <a:extLst>
              <a:ext uri="{FF2B5EF4-FFF2-40B4-BE49-F238E27FC236}">
                <a16:creationId xmlns:a16="http://schemas.microsoft.com/office/drawing/2014/main" id="{FA5C787D-B770-5F6C-A5F2-F09D78949F42}"/>
              </a:ext>
            </a:extLst>
          </p:cNvPr>
          <p:cNvSpPr>
            <a:spLocks noGrp="1"/>
          </p:cNvSpPr>
          <p:nvPr>
            <p:ph idx="1"/>
          </p:nvPr>
        </p:nvSpPr>
        <p:spPr>
          <a:xfrm>
            <a:off x="331303" y="1616906"/>
            <a:ext cx="11243075" cy="3628862"/>
          </a:xfrm>
        </p:spPr>
        <p:txBody>
          <a:bodyPr>
            <a:normAutofit/>
          </a:bodyPr>
          <a:lstStyle/>
          <a:p>
            <a:pPr marL="0" indent="0">
              <a:buNone/>
            </a:pPr>
            <a:r>
              <a:rPr lang="en-US" dirty="0"/>
              <a:t>TMS.org offers </a:t>
            </a:r>
            <a:r>
              <a:rPr lang="en-US" sz="2800" dirty="0"/>
              <a:t>individual website pages for each functional committee. Committee homepages include the following:</a:t>
            </a:r>
          </a:p>
          <a:p>
            <a:pPr lvl="1"/>
            <a:r>
              <a:rPr lang="en-US" dirty="0"/>
              <a:t>Mission and scope of the committee</a:t>
            </a:r>
          </a:p>
          <a:p>
            <a:pPr lvl="1"/>
            <a:r>
              <a:rPr lang="en-US" dirty="0"/>
              <a:t>Staff liaison contact information</a:t>
            </a:r>
          </a:p>
          <a:p>
            <a:pPr lvl="1"/>
            <a:r>
              <a:rPr lang="en-US" dirty="0"/>
              <a:t>Chair information</a:t>
            </a:r>
          </a:p>
          <a:p>
            <a:pPr lvl="1"/>
            <a:r>
              <a:rPr lang="en-US" dirty="0"/>
              <a:t>Committee membership roster</a:t>
            </a:r>
          </a:p>
          <a:p>
            <a:pPr lvl="1"/>
            <a:r>
              <a:rPr lang="en-US" sz="2400" dirty="0"/>
              <a:t>Repository of documents (minutes, bylaws, roster) etc. for committee members’ use (you must be a TMS member to access this information)</a:t>
            </a:r>
          </a:p>
          <a:p>
            <a:pPr lvl="1"/>
            <a:r>
              <a:rPr lang="en-US" sz="2400" dirty="0"/>
              <a:t>Upcoming meeting notices</a:t>
            </a:r>
            <a:endParaRPr lang="en-US" sz="2800" dirty="0"/>
          </a:p>
          <a:p>
            <a:endParaRPr lang="en-US" dirty="0"/>
          </a:p>
        </p:txBody>
      </p:sp>
      <p:sp>
        <p:nvSpPr>
          <p:cNvPr id="2" name="TextBox 1">
            <a:extLst>
              <a:ext uri="{FF2B5EF4-FFF2-40B4-BE49-F238E27FC236}">
                <a16:creationId xmlns:a16="http://schemas.microsoft.com/office/drawing/2014/main" id="{F8458DFA-D0B6-011B-B58B-08FC6CFE7DBA}"/>
              </a:ext>
            </a:extLst>
          </p:cNvPr>
          <p:cNvSpPr txBox="1"/>
          <p:nvPr/>
        </p:nvSpPr>
        <p:spPr>
          <a:xfrm>
            <a:off x="304800" y="5542547"/>
            <a:ext cx="11333747" cy="461665"/>
          </a:xfrm>
          <a:prstGeom prst="rect">
            <a:avLst/>
          </a:prstGeom>
          <a:noFill/>
        </p:spPr>
        <p:txBody>
          <a:bodyPr wrap="square" rtlCol="0">
            <a:spAutoFit/>
          </a:bodyPr>
          <a:lstStyle/>
          <a:p>
            <a:r>
              <a:rPr lang="en-US" sz="2400" dirty="0"/>
              <a:t>Find these pages at </a:t>
            </a:r>
            <a:r>
              <a:rPr lang="en-US" sz="2400" dirty="0">
                <a:hlinkClick r:id="rId2"/>
              </a:rPr>
              <a:t>www.tms.org/Committees</a:t>
            </a:r>
            <a:r>
              <a:rPr lang="en-US" sz="2400" dirty="0"/>
              <a:t> </a:t>
            </a:r>
          </a:p>
        </p:txBody>
      </p:sp>
    </p:spTree>
    <p:extLst>
      <p:ext uri="{BB962C8B-B14F-4D97-AF65-F5344CB8AC3E}">
        <p14:creationId xmlns:p14="http://schemas.microsoft.com/office/powerpoint/2010/main" val="324922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8">
      <a:majorFont>
        <a:latin typeface="Raleway Semi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745</TotalTime>
  <Words>912</Words>
  <Application>Microsoft Office PowerPoint</Application>
  <PresentationFormat>Widescreen</PresentationFormat>
  <Paragraphs>65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Raleway SemiBold</vt:lpstr>
      <vt:lpstr>Wingdings</vt:lpstr>
      <vt:lpstr>Office Theme</vt:lpstr>
      <vt:lpstr>PowerPoint Presentation</vt:lpstr>
      <vt:lpstr>Presented by</vt:lpstr>
      <vt:lpstr>What are TMS Functional Committees? </vt:lpstr>
      <vt:lpstr>What is the Difference Between a  Functional and Technical Committee?</vt:lpstr>
      <vt:lpstr>Functional Committees</vt:lpstr>
      <vt:lpstr>TMS Board of Directors (14 voting)  &amp; Executive Committee</vt:lpstr>
      <vt:lpstr>TMS Volunteer Organizational Structure </vt:lpstr>
      <vt:lpstr>Functional Committees Have Term Limits</vt:lpstr>
      <vt:lpstr>Where Can You Find More Information  About a Particular Committee? </vt:lpstr>
      <vt:lpstr>Typical Functional Committee Meeting Schedule</vt:lpstr>
      <vt:lpstr>What is a Committee vs. a Subcommittee? </vt:lpstr>
      <vt:lpstr>Some Subcommittee Volunteer Opportunities</vt:lpstr>
      <vt:lpstr>Closing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Rasel</dc:creator>
  <cp:lastModifiedBy>David Rasel</cp:lastModifiedBy>
  <cp:revision>5</cp:revision>
  <dcterms:created xsi:type="dcterms:W3CDTF">2023-10-30T17:55:14Z</dcterms:created>
  <dcterms:modified xsi:type="dcterms:W3CDTF">2024-06-19T19:03:16Z</dcterms:modified>
</cp:coreProperties>
</file>